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glb" ContentType="model/gltf.binary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9" r:id="rId3"/>
    <p:sldId id="261" r:id="rId4"/>
    <p:sldId id="260" r:id="rId5"/>
    <p:sldId id="262" r:id="rId6"/>
    <p:sldId id="263" r:id="rId7"/>
    <p:sldId id="26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004B"/>
    <a:srgbClr val="030054"/>
    <a:srgbClr val="1322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21"/>
    <p:restoredTop sz="86517"/>
  </p:normalViewPr>
  <p:slideViewPr>
    <p:cSldViewPr snapToGrid="0" snapToObjects="1">
      <p:cViewPr varScale="1">
        <p:scale>
          <a:sx n="92" d="100"/>
          <a:sy n="92" d="100"/>
        </p:scale>
        <p:origin x="10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CCC0D4-08D3-1C40-A036-A3188F4A920F}" type="datetimeFigureOut">
              <a:rPr lang="en-US" smtClean="0"/>
              <a:t>1/20/19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A3394B-F7CD-C044-AC39-2389C0EC0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3082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A3394B-F7CD-C044-AC39-2389C0EC026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3864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A3394B-F7CD-C044-AC39-2389C0EC026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4590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A3394B-F7CD-C044-AC39-2389C0EC026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7612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A3394B-F7CD-C044-AC39-2389C0EC026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9788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A3394B-F7CD-C044-AC39-2389C0EC026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925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113A8-892A-EE49-9A95-3643AD2C85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282CE2-53C0-2D40-A9EF-948592D315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71D778-D3CD-3E48-A29E-3D233343F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3CDE-187D-B145-96FA-1435BC59416A}" type="datetimeFigureOut">
              <a:rPr lang="en-US" smtClean="0"/>
              <a:t>1/20/19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D2D023-E778-BE4C-8ACC-C44AF649C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3D8681-38F7-554D-B1A1-3CDFE6AC0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03535-B0D6-294B-9629-3A0F6DD44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170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A5B8B-0C04-714F-A49C-142235384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F6563A-6A01-0944-837A-C1DD8B52AE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C6DDF6-A19A-CF4D-A8A0-5E676F503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3CDE-187D-B145-96FA-1435BC59416A}" type="datetimeFigureOut">
              <a:rPr lang="en-US" smtClean="0"/>
              <a:t>1/20/19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6B73D2-12AA-DF44-AFA2-0E3E9A4EE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72A31E-487E-A043-B534-80C9BFA25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03535-B0D6-294B-9629-3A0F6DD44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88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FF4EA-6CFE-C149-A9AE-A64B283FF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2A8E5E-1E45-B94C-9B15-6657D1E11A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58A81D-7DDD-E545-A327-A442AFF20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3CDE-187D-B145-96FA-1435BC59416A}" type="datetimeFigureOut">
              <a:rPr lang="en-US" smtClean="0"/>
              <a:t>1/20/19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3752F0-0D2A-224B-9B99-10B855191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C884DD-25C2-014A-A91B-8A7E2111E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03535-B0D6-294B-9629-3A0F6DD44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778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89139-0245-C641-B497-F1094D388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E2DB21-FE1F-C649-8903-5BFF09DFA5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91A1A4-4C7F-B94A-B01F-1A94DC1167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FB38BF-8A9A-0A4E-AC98-F6493E97D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3CDE-187D-B145-96FA-1435BC59416A}" type="datetimeFigureOut">
              <a:rPr lang="en-US" smtClean="0"/>
              <a:t>1/20/19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780507-C480-C74A-8945-7A6148376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66547B-50FE-5D4D-951D-BF11E9912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03535-B0D6-294B-9629-3A0F6DD44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375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2722A-2423-3C43-BB5F-D7D26A893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E7207-90A2-C543-AF38-30E5E2146B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B82D25-DFB7-5F4F-A41C-BA16BCD6F0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42E19A-C15B-2F44-A41D-E6AE19BD6A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3F97C8-707D-AE40-8BE4-620A06F5CC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0200F8C-78AC-0F44-BCE4-4C2A1EDC0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3CDE-187D-B145-96FA-1435BC59416A}" type="datetimeFigureOut">
              <a:rPr lang="en-US" smtClean="0"/>
              <a:t>1/20/19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8154E02-E307-AA48-8656-C0EBFC877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36D5BD-8244-0E43-A057-506FC5B38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03535-B0D6-294B-9629-3A0F6DD44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017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FBECA-36CA-ED42-A6A1-EFDBF16A0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EA0A4B-23F7-4C40-B57A-757F62FA1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3CDE-187D-B145-96FA-1435BC59416A}" type="datetimeFigureOut">
              <a:rPr lang="en-US" smtClean="0"/>
              <a:t>1/20/19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8EFB86-89DA-0D4F-87B4-EDE6BBF6F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CF6709-D1C4-1842-A8E0-F8DD9A0B9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03535-B0D6-294B-9629-3A0F6DD44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186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F316CE-966B-464F-8718-FD4657B81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3CDE-187D-B145-96FA-1435BC59416A}" type="datetimeFigureOut">
              <a:rPr lang="en-US" smtClean="0"/>
              <a:t>1/20/19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B98437-AB8B-F445-BC1B-7B8D504C6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F9DC72-8726-0E4F-B0B9-0D3732F1D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03535-B0D6-294B-9629-3A0F6DD44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957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19186-5C19-714F-BF6B-D70CCFACA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865356-5675-484E-AD6C-57DDBD917B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D28756-6F18-3F43-BE1A-26C0A521B6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998CF2-E09F-0542-B12D-299F2DEE3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3CDE-187D-B145-96FA-1435BC59416A}" type="datetimeFigureOut">
              <a:rPr lang="en-US" smtClean="0"/>
              <a:t>1/20/19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91E4C1-F811-1645-9A69-CA214E46E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997EA3-A98A-C345-9002-E8F55F9EE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03535-B0D6-294B-9629-3A0F6DD44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07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2D058-8FD7-0644-926C-2407718A7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F1D94D-907D-7746-BDA7-B179A34352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D8B24A-D58F-B046-B0EF-50A2468912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BA452D-3007-E145-A6B2-4D9A6ADF0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3CDE-187D-B145-96FA-1435BC59416A}" type="datetimeFigureOut">
              <a:rPr lang="en-US" smtClean="0"/>
              <a:t>1/20/19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429357-5752-9D45-BB43-C2C09A038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A19464-0752-6342-BC50-EB2BC00FF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03535-B0D6-294B-9629-3A0F6DD44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897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7937A-C614-3645-AF20-653F671CB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624FC7-116C-6A41-852A-FB30793DC5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822A5D-507C-B14B-8B14-187508D4D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3CDE-187D-B145-96FA-1435BC59416A}" type="datetimeFigureOut">
              <a:rPr lang="en-US" smtClean="0"/>
              <a:t>1/20/19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68C6C-F818-424A-9309-D773D4390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0F57D7-85BD-A34F-B3C0-5A6E65DFC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03535-B0D6-294B-9629-3A0F6DD44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135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9B0CB56-B042-CA4A-92E3-843F8A03CE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66BF28-78B8-5E46-9161-1D84CD2DF2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65F187-3502-FB4E-BEA3-5E3056265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3CDE-187D-B145-96FA-1435BC59416A}" type="datetimeFigureOut">
              <a:rPr lang="en-US" smtClean="0"/>
              <a:t>1/20/19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B7C6FA-CC15-E640-AEF5-18D063557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9F675A-BC44-1748-B8F9-9C807283F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03535-B0D6-294B-9629-3A0F6DD44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223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CC5A110-4CE4-4F4C-B3A0-4047F967A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E9DF88-3DDE-EE40-B5AC-030CDB3F4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28CE00-9E90-6E44-91CA-770EF8A426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623CDE-187D-B145-96FA-1435BC59416A}" type="datetimeFigureOut">
              <a:rPr lang="en-US" smtClean="0"/>
              <a:t>1/20/19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6034CF-A4ED-E944-8237-E3437C66BC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A72538-1196-C74E-A210-8245A1DA5E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03535-B0D6-294B-9629-3A0F6DD44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346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microsoft.com/office/2007/relationships/hdphoto" Target="../media/hdphoto1.wdp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2.png"/><Relationship Id="rId5" Type="http://schemas.openxmlformats.org/officeDocument/2006/relationships/image" Target="../media/image5.jp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2.png"/><Relationship Id="rId5" Type="http://schemas.openxmlformats.org/officeDocument/2006/relationships/image" Target="../media/image6.jp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7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hyperlink" Target="https://www.remix3d.com/details/G009SX0N2CF5" TargetMode="External"/><Relationship Id="rId5" Type="http://schemas.microsoft.com/office/2017/06/relationships/model3d" Target="../media/model3d1.glb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0.tiff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9.tiff"/><Relationship Id="rId5" Type="http://schemas.openxmlformats.org/officeDocument/2006/relationships/image" Target="../media/image8.tiff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mputerhistory.org/siliconengine/moores-law-predicts-the-future-of-integrated-circuits/" TargetMode="External"/><Relationship Id="rId2" Type="http://schemas.openxmlformats.org/officeDocument/2006/relationships/hyperlink" Target="https://www.intel.com/content/www/us/en/silicon-innovations/moores-law-technology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monolithic3d.com/uploads/6/0/5/5/6055488/gordon_moore_1965_article.pdf" TargetMode="External"/><Relationship Id="rId4" Type="http://schemas.openxmlformats.org/officeDocument/2006/relationships/hyperlink" Target="https://www.cnet.com/news/moores-law-the-rule-that-really-matters-in-tech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B3F16-D474-5843-AE8D-0B4B33B0D0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483704" y="1360903"/>
            <a:ext cx="9144000" cy="2387600"/>
          </a:xfrm>
        </p:spPr>
        <p:txBody>
          <a:bodyPr>
            <a:normAutofit/>
          </a:bodyPr>
          <a:lstStyle/>
          <a:p>
            <a:r>
              <a:rPr lang="en-US" sz="6600" dirty="0">
                <a:solidFill>
                  <a:schemeClr val="bg1"/>
                </a:solidFill>
                <a:latin typeface="American Typewriter" panose="02090604020004020304" pitchFamily="18" charset="77"/>
                <a:ea typeface="Nanum Pen Script" panose="03040600000000000000" pitchFamily="66" charset="-127"/>
              </a:rPr>
              <a:t>M</a:t>
            </a:r>
            <a:r>
              <a:rPr lang="en-US" sz="8000" dirty="0">
                <a:solidFill>
                  <a:schemeClr val="bg1"/>
                </a:solidFill>
                <a:latin typeface="American Typewriter" panose="02090604020004020304" pitchFamily="18" charset="77"/>
                <a:ea typeface="Nanum Pen Script" panose="03040600000000000000" pitchFamily="66" charset="-127"/>
              </a:rPr>
              <a:t>oore’s Law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B0FD34-CB20-CA4E-BF18-188FE8F816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748503"/>
            <a:ext cx="8176592" cy="161352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American Typewriter" panose="02090604020004020304" pitchFamily="18" charset="77"/>
                <a:ea typeface="Noteworthy Light" panose="02000400000000000000" pitchFamily="2" charset="77"/>
              </a:rPr>
              <a:t>The Prediction That Changed Technology Forever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4475E3-E7E8-AF48-B521-A0D77B558E6D}"/>
              </a:ext>
            </a:extLst>
          </p:cNvPr>
          <p:cNvSpPr txBox="1"/>
          <p:nvPr/>
        </p:nvSpPr>
        <p:spPr>
          <a:xfrm>
            <a:off x="2359508" y="5936048"/>
            <a:ext cx="34575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American Typewriter" panose="02090604020004020304" pitchFamily="18" charset="77"/>
              </a:rPr>
              <a:t>Emma Green </a:t>
            </a:r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E4B3CD1-57E3-3F40-9923-DEC0602943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18490" y="572970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010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1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0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466C5-660D-6240-AD5A-42222CCA8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6640" y="1657350"/>
            <a:ext cx="4454772" cy="1217476"/>
          </a:xfrm>
          <a:solidFill>
            <a:srgbClr val="02004B"/>
          </a:solidFill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dirty="0">
                <a:latin typeface="American Typewriter" panose="02090604020004020304" pitchFamily="18" charset="77"/>
              </a:rPr>
              <a:t>Gordon E. Moore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F8134F2-BF97-FD43-BB4C-89265A20333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600" b="23118"/>
          <a:stretch/>
        </p:blipFill>
        <p:spPr>
          <a:xfrm>
            <a:off x="20" y="10"/>
            <a:ext cx="6024134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41F8D21-6B00-3549-8AB8-EC0A050AA4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23750" y1="50000" x2="23750" y2="50000"/>
                        <a14:foregroundMark x1="23500" y1="36500" x2="23500" y2="36500"/>
                        <a14:foregroundMark x1="31000" y1="58000" x2="31000" y2="58000"/>
                        <a14:foregroundMark x1="48500" y1="49000" x2="48500" y2="49000"/>
                        <a14:foregroundMark x1="57750" y1="48500" x2="57750" y2="48500"/>
                        <a14:foregroundMark x1="72750" y1="51000" x2="72750" y2="51000"/>
                        <a14:foregroundMark x1="71750" y1="50000" x2="71750" y2="50000"/>
                        <a14:foregroundMark x1="71750" y1="48000" x2="72250" y2="50000"/>
                        <a14:foregroundMark x1="31250" y1="27000" x2="31250" y2="27000"/>
                        <a14:foregroundMark x1="29750" y1="27500" x2="28750" y2="28500"/>
                        <a14:foregroundMark x1="30250" y1="28000" x2="28750" y2="28000"/>
                        <a14:foregroundMark x1="86500" y1="43500" x2="85250" y2="52000"/>
                        <a14:foregroundMark x1="79000" y1="35000" x2="79000" y2="35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80782" y="4106726"/>
            <a:ext cx="4419600" cy="2209800"/>
          </a:xfrm>
          <a:prstGeom prst="rect">
            <a:avLst/>
          </a:prstGeom>
        </p:spPr>
      </p:pic>
      <p:pic>
        <p:nvPicPr>
          <p:cNvPr id="21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581F4EF-A9BC-D24D-8F18-6A5EFCA6C8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666837" y="6045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9430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79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0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BA88C-D0F6-1045-9539-9019DA042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  <a:latin typeface="American Typewriter" panose="02090604020004020304" pitchFamily="18" charset="77"/>
              </a:rPr>
              <a:t>The Article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953D7A-E0F6-AA46-B0EE-08DE97F6A118}"/>
              </a:ext>
            </a:extLst>
          </p:cNvPr>
          <p:cNvSpPr txBox="1"/>
          <p:nvPr/>
        </p:nvSpPr>
        <p:spPr>
          <a:xfrm>
            <a:off x="6858001" y="2660073"/>
            <a:ext cx="4959926" cy="1938992"/>
          </a:xfrm>
          <a:prstGeom prst="rect">
            <a:avLst/>
          </a:prstGeom>
          <a:gradFill>
            <a:gsLst>
              <a:gs pos="28000">
                <a:schemeClr val="accent1">
                  <a:lumMod val="47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48000">
                <a:schemeClr val="accent1">
                  <a:lumMod val="93000"/>
                </a:schemeClr>
              </a:gs>
              <a:gs pos="73000">
                <a:schemeClr val="accent1">
                  <a:lumMod val="79000"/>
                  <a:lumOff val="21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merican Typewriter" panose="02090604020004020304" pitchFamily="18" charset="77"/>
              </a:rPr>
              <a:t>“Computers will be more powerful, and will be organized in completely different ways.”</a:t>
            </a:r>
          </a:p>
          <a:p>
            <a:pPr algn="ctr"/>
            <a:endParaRPr lang="en-US" sz="2400" dirty="0">
              <a:solidFill>
                <a:schemeClr val="bg1"/>
              </a:solidFill>
              <a:latin typeface="American Typewriter" panose="02090604020004020304" pitchFamily="18" charset="77"/>
            </a:endParaRP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American Typewriter" panose="02090604020004020304" pitchFamily="18" charset="77"/>
              </a:rPr>
              <a:t>-Gordon Moore, 1965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114C27-842F-014F-85E2-D43D5BCB1B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8737" y="1149926"/>
            <a:ext cx="4188500" cy="5417127"/>
          </a:xfrm>
          <a:prstGeom prst="rect">
            <a:avLst/>
          </a:prstGeom>
        </p:spPr>
      </p:pic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BC9EACC-1C3B-2749-92EE-DFFB76164C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10669" y="575425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125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5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0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61712-5122-844A-8A41-C1DE694F8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5493" y="0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  <a:latin typeface="American Typewriter" panose="02090604020004020304" pitchFamily="18" charset="77"/>
              </a:rPr>
              <a:t>The Doubling Speed of Processors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B9BC15-5103-6041-9B81-20CC041BF6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2364" y="1496724"/>
            <a:ext cx="6096000" cy="4953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447FAFF-689C-9244-B654-9059C68DE5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693" y="590842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194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4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0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E3160-3669-F141-9F50-DB63E8120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0" y="2295523"/>
            <a:ext cx="9274627" cy="1325563"/>
          </a:xfrm>
          <a:solidFill>
            <a:srgbClr val="02004B"/>
          </a:solidFill>
        </p:spPr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American Typewriter" panose="02090604020004020304" pitchFamily="18" charset="77"/>
              </a:rPr>
              <a:t>The Doubters</a:t>
            </a:r>
          </a:p>
        </p:txBody>
      </p:sp>
      <mc:AlternateContent xmlns:mc="http://schemas.openxmlformats.org/markup-compatibility/2006" xmlns:am3d="http://schemas.microsoft.com/office/drawing/2017/model3d">
        <mc:Choice Requires="am3d">
          <p:graphicFrame>
            <p:nvGraphicFramePr>
              <p:cNvPr id="31" name="3D Model 30" descr="Question Mark">
                <a:extLst>
                  <a:ext uri="{FF2B5EF4-FFF2-40B4-BE49-F238E27FC236}">
                    <a16:creationId xmlns:a16="http://schemas.microsoft.com/office/drawing/2014/main" id="{B1A94F28-312D-3C46-A338-6F28E30C6BA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85481453"/>
                  </p:ext>
                </p:extLst>
              </p:nvPr>
            </p:nvGraphicFramePr>
            <p:xfrm>
              <a:off x="8531067" y="718505"/>
              <a:ext cx="3083689" cy="4479598"/>
            </p:xfrm>
            <a:graphic>
              <a:graphicData uri="http://schemas.microsoft.com/office/drawing/2017/model3d">
                <am3d:model3d r:embed="rId5">
                  <am3d:spPr>
                    <a:xfrm>
                      <a:off x="0" y="0"/>
                      <a:ext cx="3083689" cy="4479598"/>
                    </a:xfrm>
                    <a:prstGeom prst="rect">
                      <a:avLst/>
                    </a:prstGeom>
                  </am3d:spPr>
                  <am3d:camera>
                    <am3d:pos x="0" y="0" z="58615274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0675758" d="1000000"/>
                    <am3d:preTrans dx="-721111" dy="-18000000" dz="8896"/>
                    <am3d:scale>
                      <am3d:sx n="1000000" d="1000000"/>
                      <am3d:sy n="1000000" d="1000000"/>
                      <am3d:sz n="1000000" d="1000000"/>
                    </am3d:scale>
                    <am3d:rot ax="204194" ay="-1906670" az="-107645"/>
                    <am3d:postTrans dx="0" dy="0" dz="0"/>
                  </am3d:trans>
                  <am3d:attrSrcUrl r:id="rId6"/>
                  <am3d:raster rName="Office3DRenderer" rVer="16.0.8326">
                    <am3d:blip r:embed="rId7"/>
                  </am3d:raster>
                  <am3d:objViewport viewportSz="541866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 xmlns="">
          <p:pic>
            <p:nvPicPr>
              <p:cNvPr id="31" name="3D Model 30" descr="Question Mark">
                <a:extLst>
                  <a:ext uri="{FF2B5EF4-FFF2-40B4-BE49-F238E27FC236}">
                    <a16:creationId xmlns:a16="http://schemas.microsoft.com/office/drawing/2014/main" id="{B1A94F28-312D-3C46-A338-6F28E30C6BA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531067" y="718505"/>
                <a:ext cx="3083689" cy="4479598"/>
              </a:xfrm>
              <a:prstGeom prst="rect">
                <a:avLst/>
              </a:prstGeom>
            </p:spPr>
          </p:pic>
        </mc:Fallback>
      </mc:AlternateContent>
      <p:pic>
        <p:nvPicPr>
          <p:cNvPr id="3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EC056A3-3F70-324D-A5AC-02D426C180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1600" y="6045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010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23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0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A6D50-9BA2-FF43-B5C6-7F4F43274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170" y="493486"/>
            <a:ext cx="10584543" cy="1349828"/>
          </a:xfrm>
          <a:solidFill>
            <a:srgbClr val="02004B"/>
          </a:solidFill>
        </p:spPr>
        <p:txBody>
          <a:bodyPr>
            <a:norm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American Typewriter" panose="02090604020004020304" pitchFamily="18" charset="77"/>
              </a:rPr>
              <a:t>Moore’s Impact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D4F150-0EC9-A847-89CC-E728817C87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712" y="2481942"/>
            <a:ext cx="3834722" cy="255451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012017D-8601-FE48-855B-60B88D2FCB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26302" y="2481942"/>
            <a:ext cx="3950277" cy="25506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F434F7-9775-8B48-864F-EE68D2D9A1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61447" y="2478039"/>
            <a:ext cx="3770896" cy="2554515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E2BC239-611E-6E47-90B6-167F3FD801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6712" y="593069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354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0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74340-6B24-2F40-9C29-653D5DBF6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merican Typewriter" panose="02090604020004020304" pitchFamily="18" charset="77"/>
              </a:rPr>
              <a:t>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20F18F-1812-D040-8908-40ADE2F98D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05804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bg1"/>
                </a:solidFill>
                <a:latin typeface="American Typewriter" panose="02090604020004020304" pitchFamily="18" charset="77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https://www.intel.com/content/www/us/en/silicon-innovations/moores-law-technology.html</a:t>
            </a:r>
            <a:endParaRPr lang="en-US" dirty="0">
              <a:solidFill>
                <a:schemeClr val="bg1"/>
              </a:solidFill>
              <a:latin typeface="American Typewriter" panose="02090604020004020304" pitchFamily="18" charset="77"/>
            </a:endParaRPr>
          </a:p>
          <a:p>
            <a:endParaRPr lang="en-US" dirty="0">
              <a:solidFill>
                <a:schemeClr val="bg1"/>
              </a:solidFill>
              <a:latin typeface="American Typewriter" panose="02090604020004020304" pitchFamily="18" charset="77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dirty="0">
                <a:solidFill>
                  <a:schemeClr val="bg1"/>
                </a:solidFill>
                <a:latin typeface="American Typewriter" panose="02090604020004020304" pitchFamily="18" charset="77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https://www.computerhistory.org/siliconengine/moores-law-predicts-the-future-of-integrated-circuits/</a:t>
            </a:r>
            <a:endParaRPr lang="en-US" dirty="0">
              <a:solidFill>
                <a:schemeClr val="bg1"/>
              </a:solidFill>
              <a:latin typeface="American Typewriter" panose="02090604020004020304" pitchFamily="18" charset="77"/>
            </a:endParaRPr>
          </a:p>
          <a:p>
            <a:endParaRPr lang="en-US" dirty="0">
              <a:solidFill>
                <a:schemeClr val="bg1"/>
              </a:solidFill>
              <a:latin typeface="American Typewriter" panose="02090604020004020304" pitchFamily="18" charset="77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dirty="0">
                <a:solidFill>
                  <a:schemeClr val="bg1"/>
                </a:solidFill>
                <a:latin typeface="American Typewriter" panose="02090604020004020304" pitchFamily="18" charset="77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https://www.cnet.com/news/moores-law-the-rule-that-really-matters-in-tech/</a:t>
            </a:r>
            <a:endParaRPr lang="en-US" dirty="0">
              <a:solidFill>
                <a:schemeClr val="bg1"/>
              </a:solidFill>
              <a:latin typeface="American Typewriter" panose="02090604020004020304" pitchFamily="18" charset="77"/>
            </a:endParaRPr>
          </a:p>
          <a:p>
            <a:endParaRPr lang="en-US" dirty="0">
              <a:solidFill>
                <a:schemeClr val="bg1"/>
              </a:solidFill>
              <a:latin typeface="American Typewriter" panose="02090604020004020304" pitchFamily="18" charset="77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dirty="0">
                <a:solidFill>
                  <a:schemeClr val="bg1"/>
                </a:solidFill>
                <a:latin typeface="American Typewriter" panose="02090604020004020304" pitchFamily="18" charset="77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http://www.monolithic3d.com/uploads/6/0/5/5/6055488/gordon_moore_1965_article.pdf</a:t>
            </a:r>
            <a:endParaRPr lang="en-US" dirty="0">
              <a:solidFill>
                <a:schemeClr val="bg1"/>
              </a:solidFill>
              <a:latin typeface="American Typewriter" panose="02090604020004020304" pitchFamily="18" charset="77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172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2737</TotalTime>
  <Words>118</Words>
  <Application>Microsoft Macintosh PowerPoint</Application>
  <PresentationFormat>Widescreen</PresentationFormat>
  <Paragraphs>24</Paragraphs>
  <Slides>7</Slides>
  <Notes>5</Notes>
  <HiddenSlides>0</HiddenSlides>
  <MMClips>6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Nanum Pen Script</vt:lpstr>
      <vt:lpstr>American Typewriter</vt:lpstr>
      <vt:lpstr>Arial</vt:lpstr>
      <vt:lpstr>Calibri</vt:lpstr>
      <vt:lpstr>Calibri Light</vt:lpstr>
      <vt:lpstr>Noteworthy Light</vt:lpstr>
      <vt:lpstr>Office Theme</vt:lpstr>
      <vt:lpstr>Moore’s Law </vt:lpstr>
      <vt:lpstr>Gordon E. Moore</vt:lpstr>
      <vt:lpstr>The Article </vt:lpstr>
      <vt:lpstr>The Doubling Speed of Processors</vt:lpstr>
      <vt:lpstr>The Doubters</vt:lpstr>
      <vt:lpstr>Moore’s Impact</vt:lpstr>
      <vt:lpstr>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Moore’s Law </dc:title>
  <dc:creator>Green, Emma</dc:creator>
  <cp:lastModifiedBy>Green, Emma</cp:lastModifiedBy>
  <cp:revision>22</cp:revision>
  <dcterms:created xsi:type="dcterms:W3CDTF">2019-01-19T02:31:20Z</dcterms:created>
  <dcterms:modified xsi:type="dcterms:W3CDTF">2019-01-21T00:17:55Z</dcterms:modified>
</cp:coreProperties>
</file>